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B4F"/>
    <a:srgbClr val="FFB66D"/>
    <a:srgbClr val="EF720B"/>
    <a:srgbClr val="D89102"/>
    <a:srgbClr val="003BC0"/>
    <a:srgbClr val="E20071"/>
    <a:srgbClr val="E20087"/>
    <a:srgbClr val="FFABCB"/>
    <a:srgbClr val="6F4001"/>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27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48965" y="4803345"/>
            <a:ext cx="8093365" cy="916230"/>
          </a:xfrm>
          <a:effectLst>
            <a:outerShdw blurRad="50800" dist="38100" dir="2700000" algn="tl" rotWithShape="0">
              <a:prstClr val="black">
                <a:alpha val="40000"/>
              </a:prstClr>
            </a:outerShdw>
          </a:effectLst>
        </p:spPr>
        <p:txBody>
          <a:bodyPr>
            <a:normAutofit/>
          </a:bodyPr>
          <a:lstStyle>
            <a:lvl1pPr algn="l">
              <a:defRPr sz="3600">
                <a:solidFill>
                  <a:schemeClr val="bg1">
                    <a:lumMod val="9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48965" y="5719575"/>
            <a:ext cx="8080555" cy="610820"/>
          </a:xfrm>
        </p:spPr>
        <p:txBody>
          <a:bodyPr>
            <a:normAutofit/>
          </a:bodyPr>
          <a:lstStyle>
            <a:lvl1pPr marL="0" indent="0" algn="l">
              <a:buNone/>
              <a:defRPr sz="2600">
                <a:solidFill>
                  <a:srgbClr val="FFB66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8/19/2016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596540"/>
            <a:ext cx="8246070" cy="610820"/>
          </a:xfrm>
        </p:spPr>
        <p:txBody>
          <a:bodyPr>
            <a:normAutofit/>
          </a:bodyPr>
          <a:lstStyle>
            <a:lvl1pPr algn="l">
              <a:defRPr sz="3600">
                <a:solidFill>
                  <a:srgbClr val="FFB66D"/>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2207360"/>
            <a:ext cx="8246070" cy="397033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84885"/>
          </a:xfrm>
        </p:spPr>
        <p:txBody>
          <a:bodyPr>
            <a:normAutofit/>
          </a:bodyPr>
          <a:lstStyle>
            <a:lvl1pPr algn="l">
              <a:defRPr sz="3600">
                <a:solidFill>
                  <a:srgbClr val="FFB66D"/>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291130"/>
            <a:ext cx="7016195" cy="4428445"/>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8/19/2016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8/19/2016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1369770"/>
            <a:ext cx="8076895" cy="532180"/>
          </a:xfrm>
        </p:spPr>
        <p:txBody>
          <a:bodyPr>
            <a:normAutofit/>
          </a:bodyPr>
          <a:lstStyle>
            <a:lvl1pPr algn="l">
              <a:defRPr sz="3600">
                <a:solidFill>
                  <a:srgbClr val="FFB66D"/>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2059066"/>
            <a:ext cx="4123035" cy="616308"/>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665475"/>
            <a:ext cx="412303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705" y="2059066"/>
            <a:ext cx="4123035" cy="616308"/>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24705" y="2665475"/>
            <a:ext cx="412303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8/19/2016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8/19/2016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8/19/2016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8/19/2016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8/19/2016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8964" y="4650639"/>
            <a:ext cx="8695035" cy="1068935"/>
          </a:xfrm>
        </p:spPr>
        <p:txBody>
          <a:bodyPr>
            <a:normAutofit/>
          </a:bodyPr>
          <a:lstStyle/>
          <a:p>
            <a:r>
              <a:rPr lang="en-US" dirty="0" smtClean="0"/>
              <a:t>Secrets Steps for a Successful Remodeling</a:t>
            </a:r>
          </a:p>
        </p:txBody>
      </p:sp>
      <p:sp>
        <p:nvSpPr>
          <p:cNvPr id="3" name="Subtitle 2"/>
          <p:cNvSpPr>
            <a:spLocks noGrp="1"/>
          </p:cNvSpPr>
          <p:nvPr>
            <p:ph type="subTitle" idx="1"/>
          </p:nvPr>
        </p:nvSpPr>
        <p:spPr>
          <a:xfrm>
            <a:off x="6705600" y="5486400"/>
            <a:ext cx="2218035" cy="529130"/>
          </a:xfrm>
        </p:spPr>
        <p:txBody>
          <a:bodyPr>
            <a:normAutofit/>
          </a:bodyPr>
          <a:lstStyle/>
          <a:p>
            <a:r>
              <a:rPr lang="en-US" b="1" dirty="0" smtClean="0">
                <a:solidFill>
                  <a:schemeClr val="tx1"/>
                </a:solidFill>
              </a:rPr>
              <a:t>Joseph </a:t>
            </a:r>
            <a:r>
              <a:rPr lang="en-US" b="1" dirty="0" err="1" smtClean="0">
                <a:solidFill>
                  <a:schemeClr val="tx1"/>
                </a:solidFill>
              </a:rPr>
              <a:t>Dileo</a:t>
            </a:r>
            <a:endParaRPr lang="en-US" b="1" dirty="0">
              <a:solidFill>
                <a:schemeClr val="tx1"/>
              </a:solidFill>
            </a:endParaRPr>
          </a:p>
        </p:txBody>
      </p:sp>
      <p:pic>
        <p:nvPicPr>
          <p:cNvPr id="1027" name="Picture 3"/>
          <p:cNvPicPr>
            <a:picLocks noChangeAspect="1" noChangeArrowheads="1"/>
          </p:cNvPicPr>
          <p:nvPr/>
        </p:nvPicPr>
        <p:blipFill>
          <a:blip r:embed="rId3"/>
          <a:srcRect/>
          <a:stretch>
            <a:fillRect/>
          </a:stretch>
        </p:blipFill>
        <p:spPr bwMode="auto">
          <a:xfrm>
            <a:off x="8534401" y="6579326"/>
            <a:ext cx="609600" cy="278674"/>
          </a:xfrm>
          <a:prstGeom prst="rect">
            <a:avLst/>
          </a:prstGeom>
          <a:noFill/>
          <a:ln w="9525">
            <a:noFill/>
            <a:miter lim="800000"/>
            <a:headEnd/>
            <a:tailEnd/>
          </a:ln>
          <a:effectLst/>
        </p:spPr>
      </p:pic>
    </p:spTree>
    <p:extLst>
      <p:ext uri="{BB962C8B-B14F-4D97-AF65-F5344CB8AC3E}">
        <p14:creationId xmlns:p14="http://schemas.microsoft.com/office/powerpoint/2010/main" val="36392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246070" cy="610820"/>
          </a:xfrm>
        </p:spPr>
        <p:txBody>
          <a:bodyPr>
            <a:normAutofit fontScale="90000"/>
          </a:bodyPr>
          <a:lstStyle/>
          <a:p>
            <a:r>
              <a:rPr lang="en-US" dirty="0" smtClean="0"/>
              <a:t>Step 1</a:t>
            </a:r>
            <a:endParaRPr lang="en-US" dirty="0"/>
          </a:p>
        </p:txBody>
      </p:sp>
      <p:sp>
        <p:nvSpPr>
          <p:cNvPr id="4" name="Rectangle 3"/>
          <p:cNvSpPr/>
          <p:nvPr/>
        </p:nvSpPr>
        <p:spPr>
          <a:xfrm>
            <a:off x="152400" y="2133600"/>
            <a:ext cx="4267200" cy="4247317"/>
          </a:xfrm>
          <a:prstGeom prst="rect">
            <a:avLst/>
          </a:prstGeom>
        </p:spPr>
        <p:txBody>
          <a:bodyPr wrap="square">
            <a:spAutoFit/>
          </a:bodyPr>
          <a:lstStyle/>
          <a:p>
            <a:pPr algn="just"/>
            <a:r>
              <a:rPr lang="en-US" dirty="0" smtClean="0">
                <a:latin typeface="Verdana" pitchFamily="34" charset="0"/>
                <a:ea typeface="Verdana" pitchFamily="34" charset="0"/>
                <a:cs typeface="Verdana" pitchFamily="34" charset="0"/>
              </a:rPr>
              <a:t>Selecting the right contractor for your venture is integral.  Focus on somebody who communicates well, reacts to messages and brings in an auspicious way, assists with configuration, approach and execution, and has broad experience alongside dependable referrals.  Make beyond any doubt they are authorized and reinforced. </a:t>
            </a:r>
          </a:p>
          <a:p>
            <a:pPr algn="just"/>
            <a:endParaRPr lang="en-US" dirty="0" smtClean="0">
              <a:latin typeface="Verdana" pitchFamily="34" charset="0"/>
              <a:ea typeface="Verdana" pitchFamily="34" charset="0"/>
              <a:cs typeface="Verdana" pitchFamily="34" charset="0"/>
            </a:endParaRPr>
          </a:p>
          <a:p>
            <a:pPr algn="just"/>
            <a:r>
              <a:rPr lang="en-US" dirty="0" smtClean="0">
                <a:latin typeface="Verdana" pitchFamily="34" charset="0"/>
                <a:ea typeface="Verdana" pitchFamily="34" charset="0"/>
                <a:cs typeface="Verdana" pitchFamily="34" charset="0"/>
              </a:rPr>
              <a:t>At the point when contrasting contractors, be sure you are contrasting one type with it's logical counterpart.</a:t>
            </a:r>
            <a:endParaRPr lang="en-US" dirty="0">
              <a:latin typeface="Verdana" pitchFamily="34" charset="0"/>
              <a:ea typeface="Verdana" pitchFamily="34" charset="0"/>
              <a:cs typeface="Verdana" pitchFamily="34" charset="0"/>
            </a:endParaRPr>
          </a:p>
        </p:txBody>
      </p:sp>
      <p:pic>
        <p:nvPicPr>
          <p:cNvPr id="2050" name="Picture 2"/>
          <p:cNvPicPr>
            <a:picLocks noChangeAspect="1" noChangeArrowheads="1"/>
          </p:cNvPicPr>
          <p:nvPr/>
        </p:nvPicPr>
        <p:blipFill>
          <a:blip r:embed="rId2"/>
          <a:srcRect/>
          <a:stretch>
            <a:fillRect/>
          </a:stretch>
        </p:blipFill>
        <p:spPr bwMode="auto">
          <a:xfrm>
            <a:off x="8534401" y="6544491"/>
            <a:ext cx="609600" cy="313509"/>
          </a:xfrm>
          <a:prstGeom prst="rect">
            <a:avLst/>
          </a:prstGeom>
          <a:noFill/>
          <a:ln w="9525">
            <a:noFill/>
            <a:miter lim="800000"/>
            <a:headEnd/>
            <a:tailEnd/>
          </a:ln>
          <a:effectLst/>
        </p:spPr>
      </p:pic>
      <p:pic>
        <p:nvPicPr>
          <p:cNvPr id="5" name="Picture 4" descr="home-repair11.png"/>
          <p:cNvPicPr>
            <a:picLocks noChangeAspect="1"/>
          </p:cNvPicPr>
          <p:nvPr/>
        </p:nvPicPr>
        <p:blipFill>
          <a:blip r:embed="rId3"/>
          <a:stretch>
            <a:fillRect/>
          </a:stretch>
        </p:blipFill>
        <p:spPr>
          <a:xfrm>
            <a:off x="4572000" y="2438400"/>
            <a:ext cx="4198004" cy="3581400"/>
          </a:xfrm>
          <a:prstGeom prst="rect">
            <a:avLst/>
          </a:prstGeom>
        </p:spPr>
      </p:pic>
    </p:spTree>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a:srcRect/>
          <a:stretch>
            <a:fillRect/>
          </a:stretch>
        </p:blipFill>
        <p:spPr bwMode="auto">
          <a:xfrm>
            <a:off x="8534400" y="6544491"/>
            <a:ext cx="609600" cy="313509"/>
          </a:xfrm>
          <a:prstGeom prst="rect">
            <a:avLst/>
          </a:prstGeom>
          <a:noFill/>
          <a:ln w="9525">
            <a:noFill/>
            <a:miter lim="800000"/>
            <a:headEnd/>
            <a:tailEnd/>
          </a:ln>
          <a:effectLst/>
        </p:spPr>
      </p:pic>
      <p:sp>
        <p:nvSpPr>
          <p:cNvPr id="16" name="Rectangle 15"/>
          <p:cNvSpPr/>
          <p:nvPr/>
        </p:nvSpPr>
        <p:spPr>
          <a:xfrm>
            <a:off x="320298" y="2412569"/>
            <a:ext cx="3962400" cy="3416320"/>
          </a:xfrm>
          <a:prstGeom prst="rect">
            <a:avLst/>
          </a:prstGeom>
        </p:spPr>
        <p:txBody>
          <a:bodyPr wrap="square">
            <a:spAutoFit/>
          </a:bodyPr>
          <a:lstStyle/>
          <a:p>
            <a:pPr algn="just">
              <a:lnSpc>
                <a:spcPct val="150000"/>
              </a:lnSpc>
            </a:pPr>
            <a:r>
              <a:rPr lang="en-US" dirty="0" smtClean="0">
                <a:latin typeface="Verdana" pitchFamily="34" charset="0"/>
                <a:ea typeface="Verdana" pitchFamily="34" charset="0"/>
                <a:cs typeface="Verdana" pitchFamily="34" charset="0"/>
              </a:rPr>
              <a:t>Throughout the building and remodeling process, you will be making many decisions. Make decisions early and often.</a:t>
            </a:r>
          </a:p>
          <a:p>
            <a:pPr algn="just">
              <a:lnSpc>
                <a:spcPct val="150000"/>
              </a:lnSpc>
            </a:pPr>
            <a:r>
              <a:rPr lang="en-US" dirty="0" smtClean="0">
                <a:latin typeface="Verdana" pitchFamily="34" charset="0"/>
                <a:ea typeface="Verdana" pitchFamily="34" charset="0"/>
                <a:cs typeface="Verdana" pitchFamily="34" charset="0"/>
              </a:rPr>
              <a:t>Delayed decisions and changes delay the work schedule.  Also, avoid being a distraction to your project time is money.</a:t>
            </a:r>
            <a:endParaRPr lang="en-US" dirty="0">
              <a:latin typeface="Verdana" pitchFamily="34" charset="0"/>
              <a:ea typeface="Verdana" pitchFamily="34" charset="0"/>
              <a:cs typeface="Verdana" pitchFamily="34" charset="0"/>
            </a:endParaRPr>
          </a:p>
        </p:txBody>
      </p:sp>
      <p:sp>
        <p:nvSpPr>
          <p:cNvPr id="18" name="Title 1"/>
          <p:cNvSpPr>
            <a:spLocks noGrp="1"/>
          </p:cNvSpPr>
          <p:nvPr>
            <p:ph type="title"/>
          </p:nvPr>
        </p:nvSpPr>
        <p:spPr>
          <a:xfrm>
            <a:off x="448965" y="1596540"/>
            <a:ext cx="8246070" cy="610820"/>
          </a:xfrm>
        </p:spPr>
        <p:txBody>
          <a:bodyPr>
            <a:normAutofit fontScale="90000"/>
          </a:bodyPr>
          <a:lstStyle/>
          <a:p>
            <a:r>
              <a:rPr lang="en-US" dirty="0" smtClean="0"/>
              <a:t>Step 2</a:t>
            </a:r>
            <a:endParaRPr lang="en-US" dirty="0"/>
          </a:p>
        </p:txBody>
      </p:sp>
      <p:pic>
        <p:nvPicPr>
          <p:cNvPr id="1026" name="Picture 2" descr="C:\Users\admin\Desktop\home-improvement-tools.png"/>
          <p:cNvPicPr>
            <a:picLocks noChangeAspect="1" noChangeArrowheads="1"/>
          </p:cNvPicPr>
          <p:nvPr/>
        </p:nvPicPr>
        <p:blipFill>
          <a:blip r:embed="rId3"/>
          <a:srcRect/>
          <a:stretch>
            <a:fillRect/>
          </a:stretch>
        </p:blipFill>
        <p:spPr bwMode="auto">
          <a:xfrm>
            <a:off x="4343400" y="2438400"/>
            <a:ext cx="4543425" cy="3009900"/>
          </a:xfrm>
          <a:prstGeom prst="rect">
            <a:avLst/>
          </a:prstGeom>
          <a:noFill/>
        </p:spPr>
      </p:pic>
    </p:spTree>
    <p:extLst>
      <p:ext uri="{BB962C8B-B14F-4D97-AF65-F5344CB8AC3E}">
        <p14:creationId xmlns:p14="http://schemas.microsoft.com/office/powerpoint/2010/main" val="4170783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a:srcRect/>
          <a:stretch>
            <a:fillRect/>
          </a:stretch>
        </p:blipFill>
        <p:spPr bwMode="auto">
          <a:xfrm>
            <a:off x="8534400" y="6544491"/>
            <a:ext cx="609600" cy="313509"/>
          </a:xfrm>
          <a:prstGeom prst="rect">
            <a:avLst/>
          </a:prstGeom>
          <a:noFill/>
          <a:ln w="9525">
            <a:noFill/>
            <a:miter lim="800000"/>
            <a:headEnd/>
            <a:tailEnd/>
          </a:ln>
          <a:effectLst/>
        </p:spPr>
      </p:pic>
      <p:sp>
        <p:nvSpPr>
          <p:cNvPr id="16" name="Rectangle 15"/>
          <p:cNvSpPr/>
          <p:nvPr/>
        </p:nvSpPr>
        <p:spPr>
          <a:xfrm>
            <a:off x="320298" y="2412569"/>
            <a:ext cx="4480302" cy="4247317"/>
          </a:xfrm>
          <a:prstGeom prst="rect">
            <a:avLst/>
          </a:prstGeom>
        </p:spPr>
        <p:txBody>
          <a:bodyPr wrap="square">
            <a:spAutoFit/>
          </a:bodyPr>
          <a:lstStyle/>
          <a:p>
            <a:pPr algn="just">
              <a:lnSpc>
                <a:spcPct val="150000"/>
              </a:lnSpc>
            </a:pPr>
            <a:r>
              <a:rPr lang="en-US" dirty="0" smtClean="0">
                <a:latin typeface="Verdana" pitchFamily="34" charset="0"/>
                <a:ea typeface="Verdana" pitchFamily="34" charset="0"/>
                <a:cs typeface="Verdana" pitchFamily="34" charset="0"/>
              </a:rPr>
              <a:t>Depending upon the extent of work, make arrangements to be out of the house for a timeframe. Projects , for example, sanding floors, furnace close off for HVAC work and huge augmentations may oblige you to move; make sure to keep youngsters and pets out of mischief's way. There will be clean and noise, no ifs ands or buts.</a:t>
            </a:r>
            <a:endParaRPr lang="en-US" dirty="0">
              <a:latin typeface="Verdana" pitchFamily="34" charset="0"/>
              <a:ea typeface="Verdana" pitchFamily="34" charset="0"/>
              <a:cs typeface="Verdana" pitchFamily="34" charset="0"/>
            </a:endParaRPr>
          </a:p>
        </p:txBody>
      </p:sp>
      <p:sp>
        <p:nvSpPr>
          <p:cNvPr id="18" name="Title 1"/>
          <p:cNvSpPr>
            <a:spLocks noGrp="1"/>
          </p:cNvSpPr>
          <p:nvPr>
            <p:ph type="title"/>
          </p:nvPr>
        </p:nvSpPr>
        <p:spPr>
          <a:xfrm>
            <a:off x="448965" y="1596540"/>
            <a:ext cx="8246070" cy="610820"/>
          </a:xfrm>
        </p:spPr>
        <p:txBody>
          <a:bodyPr>
            <a:normAutofit fontScale="90000"/>
          </a:bodyPr>
          <a:lstStyle/>
          <a:p>
            <a:r>
              <a:rPr lang="en-US" dirty="0" smtClean="0"/>
              <a:t>Step 3 </a:t>
            </a:r>
            <a:endParaRPr lang="en-US" dirty="0"/>
          </a:p>
        </p:txBody>
      </p:sp>
      <p:pic>
        <p:nvPicPr>
          <p:cNvPr id="2050" name="Picture 2" descr="C:\Users\admin\Desktop\hvac-lvrestoration.jpg"/>
          <p:cNvPicPr>
            <a:picLocks noChangeAspect="1" noChangeArrowheads="1"/>
          </p:cNvPicPr>
          <p:nvPr/>
        </p:nvPicPr>
        <p:blipFill>
          <a:blip r:embed="rId3"/>
          <a:srcRect/>
          <a:stretch>
            <a:fillRect/>
          </a:stretch>
        </p:blipFill>
        <p:spPr bwMode="auto">
          <a:xfrm>
            <a:off x="4876800" y="2689225"/>
            <a:ext cx="4038600" cy="3482975"/>
          </a:xfrm>
          <a:prstGeom prst="rect">
            <a:avLst/>
          </a:prstGeom>
          <a:noFill/>
        </p:spPr>
      </p:pic>
    </p:spTree>
    <p:extLst>
      <p:ext uri="{BB962C8B-B14F-4D97-AF65-F5344CB8AC3E}">
        <p14:creationId xmlns:p14="http://schemas.microsoft.com/office/powerpoint/2010/main" val="4170783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a:srcRect/>
          <a:stretch>
            <a:fillRect/>
          </a:stretch>
        </p:blipFill>
        <p:spPr bwMode="auto">
          <a:xfrm>
            <a:off x="8534400" y="6544491"/>
            <a:ext cx="609600" cy="313509"/>
          </a:xfrm>
          <a:prstGeom prst="rect">
            <a:avLst/>
          </a:prstGeom>
          <a:noFill/>
          <a:ln w="9525">
            <a:noFill/>
            <a:miter lim="800000"/>
            <a:headEnd/>
            <a:tailEnd/>
          </a:ln>
          <a:effectLst/>
        </p:spPr>
      </p:pic>
      <p:sp>
        <p:nvSpPr>
          <p:cNvPr id="16" name="Rectangle 15"/>
          <p:cNvSpPr/>
          <p:nvPr/>
        </p:nvSpPr>
        <p:spPr>
          <a:xfrm>
            <a:off x="320298" y="2412569"/>
            <a:ext cx="3962400" cy="3775777"/>
          </a:xfrm>
          <a:prstGeom prst="rect">
            <a:avLst/>
          </a:prstGeom>
        </p:spPr>
        <p:txBody>
          <a:bodyPr wrap="square">
            <a:spAutoFit/>
          </a:bodyPr>
          <a:lstStyle/>
          <a:p>
            <a:pPr algn="just">
              <a:lnSpc>
                <a:spcPct val="150000"/>
              </a:lnSpc>
            </a:pPr>
            <a:r>
              <a:rPr lang="en-US" dirty="0" smtClean="0">
                <a:latin typeface="Verdana" pitchFamily="34" charset="0"/>
                <a:ea typeface="Verdana" pitchFamily="34" charset="0"/>
                <a:cs typeface="Verdana" pitchFamily="34" charset="0"/>
              </a:rPr>
              <a:t>Get thoughts for your configuration by experiencing photographs on </a:t>
            </a:r>
            <a:r>
              <a:rPr lang="en-US" dirty="0" err="1" smtClean="0">
                <a:latin typeface="Verdana" pitchFamily="34" charset="0"/>
                <a:ea typeface="Verdana" pitchFamily="34" charset="0"/>
                <a:cs typeface="Verdana" pitchFamily="34" charset="0"/>
              </a:rPr>
              <a:t>Houzz</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Pinterest</a:t>
            </a:r>
            <a:r>
              <a:rPr lang="en-US" dirty="0" smtClean="0">
                <a:latin typeface="Verdana" pitchFamily="34" charset="0"/>
                <a:ea typeface="Verdana" pitchFamily="34" charset="0"/>
                <a:cs typeface="Verdana" pitchFamily="34" charset="0"/>
              </a:rPr>
              <a:t> and magazines. Any direction you can go along to your temporary worker with respect to the look you need will assist the procedure and breath life into your vision.</a:t>
            </a:r>
            <a:endParaRPr lang="en-US" dirty="0">
              <a:latin typeface="Verdana" pitchFamily="34" charset="0"/>
              <a:ea typeface="Verdana" pitchFamily="34" charset="0"/>
              <a:cs typeface="Verdana" pitchFamily="34" charset="0"/>
            </a:endParaRPr>
          </a:p>
        </p:txBody>
      </p:sp>
      <p:sp>
        <p:nvSpPr>
          <p:cNvPr id="18" name="Title 1"/>
          <p:cNvSpPr>
            <a:spLocks noGrp="1"/>
          </p:cNvSpPr>
          <p:nvPr>
            <p:ph type="title"/>
          </p:nvPr>
        </p:nvSpPr>
        <p:spPr>
          <a:xfrm>
            <a:off x="448965" y="1596540"/>
            <a:ext cx="8246070" cy="610820"/>
          </a:xfrm>
        </p:spPr>
        <p:txBody>
          <a:bodyPr>
            <a:normAutofit fontScale="90000"/>
          </a:bodyPr>
          <a:lstStyle/>
          <a:p>
            <a:r>
              <a:rPr lang="en-US" dirty="0" smtClean="0"/>
              <a:t>Step 4</a:t>
            </a:r>
            <a:endParaRPr lang="en-US" dirty="0"/>
          </a:p>
        </p:txBody>
      </p:sp>
      <p:pic>
        <p:nvPicPr>
          <p:cNvPr id="3074" name="Picture 2" descr="C:\Users\admin\Desktop\remodeling-magazine.jpg"/>
          <p:cNvPicPr>
            <a:picLocks noChangeAspect="1" noChangeArrowheads="1"/>
          </p:cNvPicPr>
          <p:nvPr/>
        </p:nvPicPr>
        <p:blipFill>
          <a:blip r:embed="rId3"/>
          <a:srcRect/>
          <a:stretch>
            <a:fillRect/>
          </a:stretch>
        </p:blipFill>
        <p:spPr bwMode="auto">
          <a:xfrm>
            <a:off x="4800600" y="2057400"/>
            <a:ext cx="3581400" cy="4191000"/>
          </a:xfrm>
          <a:prstGeom prst="rect">
            <a:avLst/>
          </a:prstGeom>
          <a:noFill/>
        </p:spPr>
      </p:pic>
    </p:spTree>
    <p:extLst>
      <p:ext uri="{BB962C8B-B14F-4D97-AF65-F5344CB8AC3E}">
        <p14:creationId xmlns:p14="http://schemas.microsoft.com/office/powerpoint/2010/main" val="4170783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a:srcRect/>
          <a:stretch>
            <a:fillRect/>
          </a:stretch>
        </p:blipFill>
        <p:spPr bwMode="auto">
          <a:xfrm>
            <a:off x="8534400" y="6544491"/>
            <a:ext cx="609600" cy="313509"/>
          </a:xfrm>
          <a:prstGeom prst="rect">
            <a:avLst/>
          </a:prstGeom>
          <a:noFill/>
          <a:ln w="9525">
            <a:noFill/>
            <a:miter lim="800000"/>
            <a:headEnd/>
            <a:tailEnd/>
          </a:ln>
          <a:effectLst/>
        </p:spPr>
      </p:pic>
      <p:sp>
        <p:nvSpPr>
          <p:cNvPr id="16" name="Rectangle 15"/>
          <p:cNvSpPr/>
          <p:nvPr/>
        </p:nvSpPr>
        <p:spPr>
          <a:xfrm>
            <a:off x="320298" y="2133600"/>
            <a:ext cx="4175502" cy="4247317"/>
          </a:xfrm>
          <a:prstGeom prst="rect">
            <a:avLst/>
          </a:prstGeom>
        </p:spPr>
        <p:txBody>
          <a:bodyPr wrap="square">
            <a:spAutoFit/>
          </a:bodyPr>
          <a:lstStyle/>
          <a:p>
            <a:pPr algn="just">
              <a:lnSpc>
                <a:spcPct val="150000"/>
              </a:lnSpc>
            </a:pPr>
            <a:r>
              <a:rPr lang="en-US" dirty="0" smtClean="0">
                <a:latin typeface="Verdana" pitchFamily="34" charset="0"/>
                <a:ea typeface="Verdana" pitchFamily="34" charset="0"/>
                <a:cs typeface="Verdana" pitchFamily="34" charset="0"/>
              </a:rPr>
              <a:t>Expect the unexpected. Before you start your remodel, work out a possibility reserve for additional items; we prescribe 10 to 15% of the aggregate undertaking. There might be unexpected costs that surface outside anybody's ability to control. You never recognize what's behind the dividers until you open them.</a:t>
            </a:r>
            <a:endParaRPr lang="en-US" dirty="0">
              <a:latin typeface="Verdana" pitchFamily="34" charset="0"/>
              <a:ea typeface="Verdana" pitchFamily="34" charset="0"/>
              <a:cs typeface="Verdana" pitchFamily="34" charset="0"/>
            </a:endParaRPr>
          </a:p>
        </p:txBody>
      </p:sp>
      <p:sp>
        <p:nvSpPr>
          <p:cNvPr id="18" name="Title 1"/>
          <p:cNvSpPr>
            <a:spLocks noGrp="1"/>
          </p:cNvSpPr>
          <p:nvPr>
            <p:ph type="title"/>
          </p:nvPr>
        </p:nvSpPr>
        <p:spPr>
          <a:xfrm>
            <a:off x="448965" y="1596540"/>
            <a:ext cx="8246070" cy="610820"/>
          </a:xfrm>
        </p:spPr>
        <p:txBody>
          <a:bodyPr>
            <a:normAutofit fontScale="90000"/>
          </a:bodyPr>
          <a:lstStyle/>
          <a:p>
            <a:r>
              <a:rPr lang="en-US" dirty="0" smtClean="0"/>
              <a:t>Step 5</a:t>
            </a:r>
            <a:endParaRPr lang="en-US" dirty="0"/>
          </a:p>
        </p:txBody>
      </p:sp>
      <p:pic>
        <p:nvPicPr>
          <p:cNvPr id="4098" name="Picture 2" descr="C:\Users\admin\Desktop\remodeling contractor.jpg"/>
          <p:cNvPicPr>
            <a:picLocks noChangeAspect="1" noChangeArrowheads="1"/>
          </p:cNvPicPr>
          <p:nvPr/>
        </p:nvPicPr>
        <p:blipFill>
          <a:blip r:embed="rId3"/>
          <a:srcRect/>
          <a:stretch>
            <a:fillRect/>
          </a:stretch>
        </p:blipFill>
        <p:spPr bwMode="auto">
          <a:xfrm>
            <a:off x="4724400" y="2514600"/>
            <a:ext cx="3810000" cy="3225800"/>
          </a:xfrm>
          <a:prstGeom prst="rect">
            <a:avLst/>
          </a:prstGeom>
          <a:noFill/>
        </p:spPr>
      </p:pic>
    </p:spTree>
    <p:extLst>
      <p:ext uri="{BB962C8B-B14F-4D97-AF65-F5344CB8AC3E}">
        <p14:creationId xmlns:p14="http://schemas.microsoft.com/office/powerpoint/2010/main" val="4170783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srcRect/>
          <a:stretch>
            <a:fillRect/>
          </a:stretch>
        </p:blipFill>
        <p:spPr bwMode="auto">
          <a:xfrm>
            <a:off x="8534400" y="6544491"/>
            <a:ext cx="609600" cy="313509"/>
          </a:xfrm>
          <a:prstGeom prst="rect">
            <a:avLst/>
          </a:prstGeom>
          <a:noFill/>
          <a:ln w="9525">
            <a:noFill/>
            <a:miter lim="800000"/>
            <a:headEnd/>
            <a:tailEnd/>
          </a:ln>
          <a:effectLst/>
        </p:spPr>
      </p:pic>
      <p:pic>
        <p:nvPicPr>
          <p:cNvPr id="7" name="Picture 2" descr="C:\Users\admin\Desktop\Thank-You-Text.png"/>
          <p:cNvPicPr>
            <a:picLocks noChangeAspect="1" noChangeArrowheads="1"/>
          </p:cNvPicPr>
          <p:nvPr/>
        </p:nvPicPr>
        <p:blipFill>
          <a:blip r:embed="rId3"/>
          <a:srcRect/>
          <a:stretch>
            <a:fillRect/>
          </a:stretch>
        </p:blipFill>
        <p:spPr bwMode="auto">
          <a:xfrm>
            <a:off x="990600" y="2057400"/>
            <a:ext cx="6929438" cy="1909763"/>
          </a:xfrm>
          <a:prstGeom prst="rect">
            <a:avLst/>
          </a:prstGeom>
          <a:noFill/>
        </p:spPr>
      </p:pic>
      <p:pic>
        <p:nvPicPr>
          <p:cNvPr id="3075" name="Picture 3" descr="C:\Users\admin\Desktop\home-improvement-tools.png"/>
          <p:cNvPicPr>
            <a:picLocks noChangeAspect="1" noChangeArrowheads="1"/>
          </p:cNvPicPr>
          <p:nvPr/>
        </p:nvPicPr>
        <p:blipFill>
          <a:blip r:embed="rId4" cstate="print"/>
          <a:srcRect/>
          <a:stretch>
            <a:fillRect/>
          </a:stretch>
        </p:blipFill>
        <p:spPr bwMode="auto">
          <a:xfrm>
            <a:off x="7418648" y="5715000"/>
            <a:ext cx="1725352" cy="1143000"/>
          </a:xfrm>
          <a:prstGeom prst="rect">
            <a:avLst/>
          </a:prstGeom>
          <a:noFill/>
        </p:spPr>
      </p:pic>
      <p:sp>
        <p:nvSpPr>
          <p:cNvPr id="10" name="Rectangle 9"/>
          <p:cNvSpPr/>
          <p:nvPr/>
        </p:nvSpPr>
        <p:spPr>
          <a:xfrm>
            <a:off x="1752600" y="4114800"/>
            <a:ext cx="5486400" cy="1938992"/>
          </a:xfrm>
          <a:prstGeom prst="rect">
            <a:avLst/>
          </a:prstGeom>
          <a:noFill/>
        </p:spPr>
        <p:txBody>
          <a:bodyPr wrap="square" lIns="91440" tIns="45720" rIns="91440" bIns="45720">
            <a:spAutoFit/>
          </a:bodyPr>
          <a:lstStyle/>
          <a:p>
            <a:pPr algn="ctr"/>
            <a:r>
              <a:rPr lang="en-US" sz="3000" dirty="0" smtClean="0"/>
              <a:t>Joseph </a:t>
            </a:r>
            <a:r>
              <a:rPr lang="en-US" sz="3000" dirty="0" err="1" smtClean="0"/>
              <a:t>Dileo</a:t>
            </a:r>
            <a:endParaRPr lang="en-US" sz="3000" dirty="0" smtClean="0"/>
          </a:p>
          <a:p>
            <a:pPr algn="ctr"/>
            <a:r>
              <a:rPr lang="en-US" sz="3000" dirty="0" smtClean="0"/>
              <a:t>500 N. Rainbow Blvd. #300</a:t>
            </a:r>
            <a:br>
              <a:rPr lang="en-US" sz="3000" dirty="0" smtClean="0"/>
            </a:br>
            <a:r>
              <a:rPr lang="en-US" sz="3000" dirty="0" smtClean="0"/>
              <a:t>Las Vegas, NV. 89107</a:t>
            </a:r>
            <a:br>
              <a:rPr lang="en-US" sz="3000" dirty="0" smtClean="0"/>
            </a:br>
            <a:r>
              <a:rPr lang="en-US" sz="3000" dirty="0" smtClean="0"/>
              <a:t>Phone No - 702-255-8700</a:t>
            </a:r>
            <a:endParaRPr lang="en-US" sz="3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4170783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1841</TotalTime>
  <Words>279</Words>
  <Application>Microsoft Office PowerPoint</Application>
  <PresentationFormat>On-screen Show (4:3)</PresentationFormat>
  <Paragraphs>17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Verdana</vt:lpstr>
      <vt:lpstr>Office Theme</vt:lpstr>
      <vt:lpstr>Secrets Steps for a Successful Remodeling</vt:lpstr>
      <vt:lpstr>Step 1</vt:lpstr>
      <vt:lpstr>Step 2</vt:lpstr>
      <vt:lpstr>Step 3 </vt:lpstr>
      <vt:lpstr>Step 4</vt:lpstr>
      <vt:lpstr>Step 5</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new</cp:lastModifiedBy>
  <cp:revision>78</cp:revision>
  <dcterms:created xsi:type="dcterms:W3CDTF">2013-08-21T19:17:07Z</dcterms:created>
  <dcterms:modified xsi:type="dcterms:W3CDTF">2016-08-19T04:58:17Z</dcterms:modified>
</cp:coreProperties>
</file>